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12" r:id="rId4"/>
  </p:sldMasterIdLst>
  <p:sldIdLst>
    <p:sldId id="257" r:id="rId5"/>
    <p:sldId id="258" r:id="rId6"/>
    <p:sldId id="259" r:id="rId7"/>
    <p:sldId id="260" r:id="rId8"/>
    <p:sldId id="264" r:id="rId9"/>
    <p:sldId id="262" r:id="rId10"/>
    <p:sldId id="263" r:id="rId11"/>
    <p:sldId id="266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7/21/2020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kcrimestats.com/Police_Force/City_of_London_Police" TargetMode="External"/><Relationship Id="rId7" Type="http://schemas.openxmlformats.org/officeDocument/2006/relationships/hyperlink" Target="https://skgrange.github.io/www/data/london_boroughs.json" TargetMode="External"/><Relationship Id="rId2" Type="http://schemas.openxmlformats.org/officeDocument/2006/relationships/hyperlink" Target="https://data.london.gov.uk/dataset/recorded_crime_summar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oursquare.com/" TargetMode="External"/><Relationship Id="rId5" Type="http://schemas.openxmlformats.org/officeDocument/2006/relationships/hyperlink" Target="https://www.gov.uk/government/publications/uk-house-price-index-england-march-2020/uk-house-price-index-england-march-2020" TargetMode="External"/><Relationship Id="rId4" Type="http://schemas.openxmlformats.org/officeDocument/2006/relationships/hyperlink" Target="https://en.wikipedia.org/wiki/List_of_London_borough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scikit-yb.org/en/lates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CB5977A-5CE8-4D01-A784-06EA14C2A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F02942D-A53B-4A35-B44C-EEFD8241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5F3C53-82B4-457B-87C8-9077A906B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A4487F9-8FD4-4FDA-899F-491058506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close up of a mans face&#10;&#10;Description automatically generated">
            <a:extLst>
              <a:ext uri="{FF2B5EF4-FFF2-40B4-BE49-F238E27FC236}">
                <a16:creationId xmlns:a16="http://schemas.microsoft.com/office/drawing/2014/main" id="{B4062D37-F60D-48FE-8B06-E3FFB26A5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162" y="635220"/>
            <a:ext cx="11424656" cy="3649024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ACD9B3A4-4B72-4F8E-9D87-2D150F2AD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3883" y="4432079"/>
            <a:ext cx="11274641" cy="196872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610099"/>
            <a:ext cx="10993549" cy="10668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Where to Live in London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697215"/>
            <a:ext cx="10993546" cy="52556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>
                    <a:alpha val="75000"/>
                  </a:srgbClr>
                </a:solidFill>
              </a:rPr>
              <a:t>Can data science answer this question?</a:t>
            </a: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Choosing where to live is an important question?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31855-E2BC-41C0-AD00-8FB77CAF6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London is a large and vibrant city, with a population of around 9 million people. </a:t>
            </a:r>
          </a:p>
          <a:p>
            <a:r>
              <a:rPr lang="en-GB" dirty="0"/>
              <a:t>It provides work opportunities, as well as great services and amenities.</a:t>
            </a:r>
          </a:p>
          <a:p>
            <a:r>
              <a:rPr lang="en-GB" dirty="0"/>
              <a:t>The downside of any large city is Crime, in 2018/19 there were a total of 912,000 crimes across London.</a:t>
            </a:r>
          </a:p>
          <a:p>
            <a:endParaRPr lang="en-GB" dirty="0"/>
          </a:p>
          <a:p>
            <a:r>
              <a:rPr lang="en-GB" dirty="0"/>
              <a:t>If someone was moving to London and didn’t know much about the city, and they wanted to find a place with lots of restaurants, pubs, parks and a low crime rate. which Borough should they choose to search for a place to live?</a:t>
            </a:r>
          </a:p>
          <a:p>
            <a:endParaRPr lang="en-GB" dirty="0"/>
          </a:p>
          <a:p>
            <a:r>
              <a:rPr lang="en-GB" sz="2400" dirty="0">
                <a:solidFill>
                  <a:srgbClr val="0070C0"/>
                </a:solidFill>
              </a:rPr>
              <a:t>Can data science answer this question?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05366-6FE5-4F49-A254-B1FEF980B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70C0"/>
                </a:solidFill>
              </a:rPr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33A59-C1FD-4581-B2BF-F343F04B4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b="1" dirty="0">
                <a:solidFill>
                  <a:srgbClr val="0070C0"/>
                </a:solidFill>
              </a:rPr>
              <a:t>London Crime Data</a:t>
            </a:r>
            <a:r>
              <a:rPr lang="en-GB" dirty="0">
                <a:solidFill>
                  <a:srgbClr val="0070C0"/>
                </a:solidFill>
              </a:rPr>
              <a:t> </a:t>
            </a:r>
          </a:p>
          <a:p>
            <a:pPr marL="0" indent="0">
              <a:buNone/>
            </a:pPr>
            <a:r>
              <a:rPr lang="en-GB" dirty="0"/>
              <a:t>London Crime data is available to download in a number of formats at </a:t>
            </a:r>
            <a:r>
              <a:rPr lang="en-GB" u="sng" dirty="0">
                <a:hlinkClick r:id="rId2"/>
              </a:rPr>
              <a:t>https://data.london.gov.uk/dataset/recorded_crime_summary</a:t>
            </a:r>
            <a:r>
              <a:rPr lang="en-GB" dirty="0"/>
              <a:t>, multiple files are available which provide a breakdown of crimes at different geographical levels within London. </a:t>
            </a:r>
          </a:p>
          <a:p>
            <a:pPr marL="0" indent="0">
              <a:buNone/>
            </a:pPr>
            <a:r>
              <a:rPr lang="en-GB" dirty="0"/>
              <a:t>The above file doesn’t include the City of London (as it is not a Borough) but we can scape this data from the City of London police website </a:t>
            </a:r>
            <a:r>
              <a:rPr lang="en-GB" u="sng" dirty="0">
                <a:hlinkClick r:id="rId3"/>
              </a:rPr>
              <a:t>https://www.ukcrimestats.com/Police_Force/City_of_London_Police</a:t>
            </a:r>
            <a:endParaRPr lang="en-GB" dirty="0"/>
          </a:p>
          <a:p>
            <a:r>
              <a:rPr lang="en-GB" b="1" dirty="0">
                <a:solidFill>
                  <a:srgbClr val="0070C0"/>
                </a:solidFill>
              </a:rPr>
              <a:t>London Borough Information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Wikipedia resource provides a list of all the London boroughs, which can be scraped at </a:t>
            </a:r>
            <a:r>
              <a:rPr lang="en-GB" u="sng" dirty="0">
                <a:hlinkClick r:id="rId4"/>
              </a:rPr>
              <a:t>https://en.wikipedia.org/wiki/List_of_London_boroughs</a:t>
            </a:r>
            <a:r>
              <a:rPr lang="en-GB" dirty="0"/>
              <a:t>, this dataset includes the latitude and longitude of each borough, along with population estimates and the area in square miles of the borough.</a:t>
            </a:r>
          </a:p>
          <a:p>
            <a:r>
              <a:rPr lang="en-GB" b="1" dirty="0">
                <a:solidFill>
                  <a:srgbClr val="0070C0"/>
                </a:solidFill>
              </a:rPr>
              <a:t>House Price Information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House price information can be scraped from the UK Government website </a:t>
            </a:r>
            <a:r>
              <a:rPr lang="en-GB" u="sng" dirty="0">
                <a:hlinkClick r:id="rId5"/>
              </a:rPr>
              <a:t>https://www.gov.uk/government/publications/uk-house-price-index-england-march-2020/uk-house-price-index-england-march-2020</a:t>
            </a:r>
            <a:endParaRPr lang="en-GB" dirty="0"/>
          </a:p>
          <a:p>
            <a:r>
              <a:rPr lang="en-GB" b="1" dirty="0">
                <a:solidFill>
                  <a:srgbClr val="0070C0"/>
                </a:solidFill>
              </a:rPr>
              <a:t>Venue Data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Information on types and numbers of venues such as restaurants, pubs and parks withing a geographical area is available from </a:t>
            </a:r>
            <a:r>
              <a:rPr lang="en-GB" u="sng" dirty="0">
                <a:hlinkClick r:id="rId6"/>
              </a:rPr>
              <a:t>https://foursquare.com/</a:t>
            </a:r>
            <a:r>
              <a:rPr lang="en-GB" dirty="0"/>
              <a:t> </a:t>
            </a:r>
          </a:p>
          <a:p>
            <a:r>
              <a:rPr lang="en-GB" b="1" dirty="0">
                <a:solidFill>
                  <a:srgbClr val="0070C0"/>
                </a:solidFill>
              </a:rPr>
              <a:t>Geographical Data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A .json file providing the coordinates of the boundaries of the London boroughs is available at </a:t>
            </a:r>
            <a:r>
              <a:rPr lang="en-GB" u="sng" dirty="0">
                <a:hlinkClick r:id="rId7"/>
              </a:rPr>
              <a:t>https://skgrange.github.io/www/data/london_boroughs.json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1490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3F23-D049-4C65-AE33-3142BE52F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70C0"/>
                </a:solidFill>
              </a:rPr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EDE31-D6AA-4688-A338-D0CFD41AC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Crime data was downloaded and cleaned, the total number of crimes for the year 2019 calculated for each London borough</a:t>
            </a:r>
          </a:p>
          <a:p>
            <a:r>
              <a:rPr lang="en-GB" dirty="0"/>
              <a:t>London borough data was scraped from Wikipedia, and cleaned (removal of white spaces, reformatting of Latitude and longitude to a format supported by the Foursquare API)</a:t>
            </a:r>
          </a:p>
          <a:p>
            <a:r>
              <a:rPr lang="en-GB" dirty="0"/>
              <a:t>House price data was scraped, cleaned and filtered </a:t>
            </a:r>
          </a:p>
          <a:p>
            <a:r>
              <a:rPr lang="en-GB" dirty="0"/>
              <a:t>Foursquare venue data was downloaded, through the Foursquare API, using the latitude and longitude co-ordinates provided by Wikipedia, with a radius of 2000 meters to give a list of venues by category for each borough.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This data was one-hot encoded and the mean frequency of each venue category for each borough calculated, the top ten venue categories per borough were calculated.</a:t>
            </a:r>
          </a:p>
          <a:p>
            <a:r>
              <a:rPr lang="en-GB" dirty="0"/>
              <a:t>The data was combined to provide a dataset for analysis</a:t>
            </a:r>
          </a:p>
          <a:p>
            <a:r>
              <a:rPr lang="en-GB" dirty="0"/>
              <a:t>Crime rate per 1000 population was calculated for each London borough using the total crime, and population data</a:t>
            </a:r>
          </a:p>
        </p:txBody>
      </p:sp>
    </p:spTree>
    <p:extLst>
      <p:ext uri="{BB962C8B-B14F-4D97-AF65-F5344CB8AC3E}">
        <p14:creationId xmlns:p14="http://schemas.microsoft.com/office/powerpoint/2010/main" val="1714614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D8D23-5F3F-4E67-A2E3-A66AC53B2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Crime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1CD6E-7085-4E3D-AB1C-C742CFA20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2536031"/>
            <a:ext cx="3123783" cy="367193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>
                <a:solidFill>
                  <a:srgbClr val="FFFFFF"/>
                </a:solidFill>
              </a:rPr>
              <a:t>Choropleth map of the crime rate per 1000 population for each of the London boroughs</a:t>
            </a:r>
            <a:br>
              <a:rPr lang="en-US" sz="1400">
                <a:solidFill>
                  <a:srgbClr val="FFFFFF"/>
                </a:solidFill>
              </a:rPr>
            </a:b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Light areas are low crime, while dark areas represent higher crime rates</a:t>
            </a:r>
            <a:br>
              <a:rPr lang="en-US" sz="1400">
                <a:solidFill>
                  <a:srgbClr val="FFFFFF"/>
                </a:solidFill>
              </a:rPr>
            </a:b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As expected, the centre of London has the boroughs with the highest crime rates.</a:t>
            </a:r>
            <a:br>
              <a:rPr lang="en-US" sz="1400">
                <a:solidFill>
                  <a:srgbClr val="FFFFFF"/>
                </a:solidFill>
              </a:rPr>
            </a:b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While the suburbs particularly in the south west, and some boroughs in the east of London show lower crime rates</a:t>
            </a:r>
            <a:endParaRPr lang="en-GB" sz="140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285C8-7623-4867-AFF0-727BAED9DC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43" r="13866" b="-1"/>
          <a:stretch/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8486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4AC5F6-A42D-47DC-985B-C39DC3379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Clustering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B17E3-617F-4981-B1E2-938810107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1400" dirty="0">
                <a:solidFill>
                  <a:srgbClr val="FFFFFF"/>
                </a:solidFill>
              </a:rPr>
              <a:t>K Means clustering was utilized on the venues data to identify boroughs with similarities in venues, with the aim to identify a cluster with the target characteristics of restaurants pubs and parks. The elbow method was used to determine the optimal value of K.</a:t>
            </a:r>
          </a:p>
          <a:p>
            <a:pPr>
              <a:lnSpc>
                <a:spcPct val="100000"/>
              </a:lnSpc>
            </a:pPr>
            <a:r>
              <a:rPr lang="en-GB" sz="1400" dirty="0">
                <a:solidFill>
                  <a:srgbClr val="FFFFFF"/>
                </a:solidFill>
              </a:rPr>
              <a:t>Yellowbrick (</a:t>
            </a:r>
            <a:r>
              <a:rPr lang="en-GB" sz="1400" u="sng" dirty="0">
                <a:solidFill>
                  <a:srgbClr val="FFFFFF"/>
                </a:solidFill>
                <a:hlinkClick r:id="rId2"/>
              </a:rPr>
              <a:t>https://www.scikit-yb.org/en/latest/</a:t>
            </a:r>
            <a:r>
              <a:rPr lang="en-GB" sz="1400" dirty="0">
                <a:solidFill>
                  <a:srgbClr val="FFFFFF"/>
                </a:solidFill>
              </a:rPr>
              <a:t>) provides additional tools for visualisation for machine learning, their elbow method plot was utilized to determine the value of K</a:t>
            </a:r>
          </a:p>
          <a:p>
            <a:pPr>
              <a:lnSpc>
                <a:spcPct val="100000"/>
              </a:lnSpc>
            </a:pPr>
            <a:r>
              <a:rPr lang="en-GB" sz="1400" dirty="0">
                <a:solidFill>
                  <a:srgbClr val="FFFFFF"/>
                </a:solidFill>
              </a:rPr>
              <a:t>K = 6 was determined to be the optimal value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5BDF08F-306E-4921-857C-A699526EF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2231" y="1140279"/>
            <a:ext cx="6831503" cy="456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91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AD8D23-5F3F-4E67-A2E3-A66AC53B2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Visualisation of the clusters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1CD6E-7085-4E3D-AB1C-C742CFA20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2536031"/>
            <a:ext cx="3123783" cy="3671936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K Means clustering was run on the venues data with a K of 6, the resulting clusters were then added to the dataset and plotted over the map of London Crime rates</a:t>
            </a:r>
          </a:p>
          <a:p>
            <a:r>
              <a:rPr lang="en-GB" dirty="0">
                <a:solidFill>
                  <a:srgbClr val="FFFFFF"/>
                </a:solidFill>
              </a:rPr>
              <a:t>Analysis of Clusters showed cluster 3 to be the closest match to our criteria of restaurants, pubs and parks</a:t>
            </a:r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AE1285C8-7623-4867-AFF0-727BAED9DC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29" r="12452"/>
          <a:stretch/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302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FA42-914A-492E-AD65-057316458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529486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E25CC-F22C-4DB5-9A0B-79200AF6B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567543"/>
            <a:ext cx="3409782" cy="4433206"/>
          </a:xfrm>
        </p:spPr>
        <p:txBody>
          <a:bodyPr>
            <a:normAutofit fontScale="92500"/>
          </a:bodyPr>
          <a:lstStyle/>
          <a:p>
            <a:r>
              <a:rPr lang="en-GB" dirty="0">
                <a:solidFill>
                  <a:srgbClr val="FFFFFF"/>
                </a:solidFill>
              </a:rPr>
              <a:t>Based on the clustering analysis cluster 3 meets the criteria for areas with restaurants, pubs and parks.</a:t>
            </a:r>
          </a:p>
          <a:p>
            <a:r>
              <a:rPr lang="en-GB" dirty="0">
                <a:solidFill>
                  <a:srgbClr val="FFFFFF"/>
                </a:solidFill>
              </a:rPr>
              <a:t>The following table shows the Boroughs in cluster 3 and the associated Average House Price and Crime per 1000 population.</a:t>
            </a:r>
          </a:p>
          <a:p>
            <a:r>
              <a:rPr lang="en-GB" b="1" dirty="0">
                <a:solidFill>
                  <a:srgbClr val="FFFF00"/>
                </a:solidFill>
              </a:rPr>
              <a:t>Richmond upon Thames</a:t>
            </a:r>
            <a:r>
              <a:rPr lang="en-GB" dirty="0"/>
              <a:t>, </a:t>
            </a:r>
            <a:r>
              <a:rPr lang="en-GB" b="1" dirty="0">
                <a:solidFill>
                  <a:srgbClr val="FFFF00"/>
                </a:solidFill>
              </a:rPr>
              <a:t>Bexley</a:t>
            </a:r>
            <a:r>
              <a:rPr lang="en-GB" dirty="0"/>
              <a:t>, </a:t>
            </a:r>
            <a:r>
              <a:rPr lang="en-GB" b="1" dirty="0">
                <a:solidFill>
                  <a:srgbClr val="FFFF00"/>
                </a:solidFill>
              </a:rPr>
              <a:t>Kingston upon Thames</a:t>
            </a:r>
            <a:r>
              <a:rPr lang="en-GB" dirty="0">
                <a:solidFill>
                  <a:srgbClr val="FFFF00"/>
                </a:solidFill>
              </a:rPr>
              <a:t>, </a:t>
            </a:r>
            <a:r>
              <a:rPr lang="en-GB" dirty="0"/>
              <a:t>and </a:t>
            </a:r>
            <a:r>
              <a:rPr lang="en-GB" b="1" dirty="0">
                <a:solidFill>
                  <a:srgbClr val="FFFF00"/>
                </a:solidFill>
              </a:rPr>
              <a:t>Ealing</a:t>
            </a:r>
            <a:r>
              <a:rPr lang="en-GB" dirty="0"/>
              <a:t> meet the criteria of low crime rate (less than 100 crimes per 1000 population in 2019) and Restaurants, Pubs and Parks.</a:t>
            </a:r>
          </a:p>
          <a:p>
            <a:endParaRPr lang="en-GB" dirty="0">
              <a:solidFill>
                <a:srgbClr val="FFFFFF"/>
              </a:solidFill>
            </a:endParaRPr>
          </a:p>
          <a:p>
            <a:endParaRPr lang="en-GB" dirty="0">
              <a:solidFill>
                <a:srgbClr val="FFFFFF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54334D-8843-41DE-90EB-AD89CC6FE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231" y="1712418"/>
            <a:ext cx="6831503" cy="341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28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9C01B-2CF6-4FDD-9DFC-83EDB45F4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0070C0"/>
                </a:solidFill>
              </a:rPr>
              <a:t>Can data science answer where to live in London?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DDF01-0EDB-4B4E-BD36-CB239DC2F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3600" b="1" dirty="0"/>
              <a:t>YES!</a:t>
            </a:r>
          </a:p>
          <a:p>
            <a:pPr marL="0" indent="0">
              <a:buNone/>
            </a:pPr>
            <a:r>
              <a:rPr lang="en-GB" dirty="0"/>
              <a:t>If you want lots of </a:t>
            </a:r>
            <a:r>
              <a:rPr lang="en-GB" b="1" dirty="0">
                <a:solidFill>
                  <a:srgbClr val="0070C0"/>
                </a:solidFill>
              </a:rPr>
              <a:t>Restaurants</a:t>
            </a:r>
            <a:r>
              <a:rPr lang="en-GB" dirty="0"/>
              <a:t>, </a:t>
            </a:r>
            <a:r>
              <a:rPr lang="en-GB" b="1" dirty="0">
                <a:solidFill>
                  <a:srgbClr val="0070C0"/>
                </a:solidFill>
              </a:rPr>
              <a:t>Pubs</a:t>
            </a:r>
            <a:r>
              <a:rPr lang="en-GB" dirty="0"/>
              <a:t> and </a:t>
            </a:r>
            <a:r>
              <a:rPr lang="en-GB" b="1" dirty="0">
                <a:solidFill>
                  <a:srgbClr val="0070C0"/>
                </a:solidFill>
              </a:rPr>
              <a:t>Parks</a:t>
            </a:r>
            <a:r>
              <a:rPr lang="en-GB" dirty="0"/>
              <a:t> and a low crime rate then you consider : </a:t>
            </a:r>
            <a:r>
              <a:rPr lang="en-GB" sz="2000" b="1" dirty="0">
                <a:solidFill>
                  <a:srgbClr val="0070C0"/>
                </a:solidFill>
              </a:rPr>
              <a:t>Richmond upon Thames</a:t>
            </a:r>
            <a:r>
              <a:rPr lang="en-GB" dirty="0"/>
              <a:t>, </a:t>
            </a:r>
            <a:r>
              <a:rPr lang="en-GB" sz="2000" b="1" dirty="0">
                <a:solidFill>
                  <a:srgbClr val="0070C0"/>
                </a:solidFill>
              </a:rPr>
              <a:t>Bexley</a:t>
            </a:r>
            <a:r>
              <a:rPr lang="en-GB" dirty="0"/>
              <a:t>, </a:t>
            </a:r>
            <a:r>
              <a:rPr lang="en-GB" sz="2000" b="1" dirty="0">
                <a:solidFill>
                  <a:srgbClr val="0070C0"/>
                </a:solidFill>
              </a:rPr>
              <a:t>Kingston upon Thames</a:t>
            </a:r>
            <a:r>
              <a:rPr lang="en-GB" dirty="0">
                <a:solidFill>
                  <a:schemeClr val="tx1"/>
                </a:solidFill>
              </a:rPr>
              <a:t>, and</a:t>
            </a:r>
            <a:r>
              <a:rPr lang="en-GB" dirty="0"/>
              <a:t> </a:t>
            </a:r>
            <a:r>
              <a:rPr lang="en-GB" sz="2000" b="1" dirty="0">
                <a:solidFill>
                  <a:srgbClr val="0070C0"/>
                </a:solidFill>
              </a:rPr>
              <a:t>Ealing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4019969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890</Words>
  <Application>Microsoft Office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Franklin Gothic Book</vt:lpstr>
      <vt:lpstr>Franklin Gothic Demi</vt:lpstr>
      <vt:lpstr>Wingdings 2</vt:lpstr>
      <vt:lpstr>DividendVTI</vt:lpstr>
      <vt:lpstr>Where to Live in London ?</vt:lpstr>
      <vt:lpstr>Choosing where to live is an important question?</vt:lpstr>
      <vt:lpstr>Data Collection</vt:lpstr>
      <vt:lpstr>Data Preparation</vt:lpstr>
      <vt:lpstr>Crime</vt:lpstr>
      <vt:lpstr>Clustering Analysis</vt:lpstr>
      <vt:lpstr>Visualisation of the clusters</vt:lpstr>
      <vt:lpstr>Conclusion</vt:lpstr>
      <vt:lpstr>Can data science answer where to live in London?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2020-07-21T12:52:49Z</dcterms:created>
  <dcterms:modified xsi:type="dcterms:W3CDTF">2020-07-21T13:09:14Z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5d3885c-1f56-40e3-8399-6e8073bd5146_Enabled">
    <vt:lpwstr>true</vt:lpwstr>
  </property>
  <property fmtid="{D5CDD505-2E9C-101B-9397-08002B2CF9AE}" pid="3" name="MSIP_Label_15d3885c-1f56-40e3-8399-6e8073bd5146_SetDate">
    <vt:lpwstr>2020-07-21T13:09:07Z</vt:lpwstr>
  </property>
  <property fmtid="{D5CDD505-2E9C-101B-9397-08002B2CF9AE}" pid="4" name="MSIP_Label_15d3885c-1f56-40e3-8399-6e8073bd5146_Method">
    <vt:lpwstr>Privileged</vt:lpwstr>
  </property>
  <property fmtid="{D5CDD505-2E9C-101B-9397-08002B2CF9AE}" pid="5" name="MSIP_Label_15d3885c-1f56-40e3-8399-6e8073bd5146_Name">
    <vt:lpwstr>15d3885c-1f56-40e3-8399-6e8073bd5146</vt:lpwstr>
  </property>
  <property fmtid="{D5CDD505-2E9C-101B-9397-08002B2CF9AE}" pid="6" name="MSIP_Label_15d3885c-1f56-40e3-8399-6e8073bd5146_SiteId">
    <vt:lpwstr>ea80952e-a476-42d4-aaf4-5457852b0f7e</vt:lpwstr>
  </property>
  <property fmtid="{D5CDD505-2E9C-101B-9397-08002B2CF9AE}" pid="7" name="MSIP_Label_15d3885c-1f56-40e3-8399-6e8073bd5146_ActionId">
    <vt:lpwstr>17a77fa6-4928-462b-8218-229db7b9544f</vt:lpwstr>
  </property>
  <property fmtid="{D5CDD505-2E9C-101B-9397-08002B2CF9AE}" pid="8" name="MSIP_Label_15d3885c-1f56-40e3-8399-6e8073bd5146_ContentBits">
    <vt:lpwstr>0</vt:lpwstr>
  </property>
</Properties>
</file>